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8462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push dir="u"/>
      </p:transition>
    </mc:Choice>
    <mc:Fallback>
      <p:transition spd="slow"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>
    <mc:Choice xmlns:p14="http://schemas.microsoft.com/office/powerpoint/2010/main" Requires="p14">
      <p:transition spd="slow" p14:dur="3000">
        <p:push dir="u"/>
      </p:transition>
    </mc:Choice>
    <mc:Fallback>
      <p:transition spd="slow">
        <p:push dir="u"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ru-RU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958572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Востребованные профессии в 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3208258"/>
            <a:ext cx="7477601" cy="9582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ИТ-индустрии</a:t>
            </a:r>
            <a:endParaRPr lang="en-US" sz="6036" dirty="0"/>
          </a:p>
        </p:txBody>
      </p:sp>
      <p:sp>
        <p:nvSpPr>
          <p:cNvPr id="7" name="Text 3"/>
          <p:cNvSpPr/>
          <p:nvPr/>
        </p:nvSpPr>
        <p:spPr>
          <a:xfrm>
            <a:off x="833199" y="4499729"/>
            <a:ext cx="7477601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В условиях стремительного развития технологий, интернета и цифровизации всех сфер жизни, существует огромный спрос на ИТ-специалистов различного профиля. Наиболее востребованными профессиями в ИТ-индустрии сегодня являются Data Science, кибербезопасность, Backend-разработка, и целый ряд других перспективных направлений.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1299686" y="6882051"/>
            <a:ext cx="2643664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3135273" y="546021"/>
            <a:ext cx="8359854" cy="18559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872"/>
              </a:lnSpc>
              <a:buNone/>
            </a:pPr>
            <a:r>
              <a:rPr lang="en-US" sz="3898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Личные качества и навыки, необходимые для успеха в ИТ-профессиях</a:t>
            </a:r>
            <a:endParaRPr lang="en-US" sz="3898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5273" y="2797850"/>
            <a:ext cx="466725" cy="46672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3135273" y="3462457"/>
            <a:ext cx="1867257" cy="6186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36"/>
              </a:lnSpc>
              <a:buNone/>
            </a:pPr>
            <a:r>
              <a:rPr lang="en-US" sz="1949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Критическое Мышление</a:t>
            </a:r>
            <a:endParaRPr lang="en-US" sz="1949" dirty="0"/>
          </a:p>
        </p:txBody>
      </p:sp>
      <p:sp>
        <p:nvSpPr>
          <p:cNvPr id="7" name="Text 3"/>
          <p:cNvSpPr/>
          <p:nvPr/>
        </p:nvSpPr>
        <p:spPr>
          <a:xfrm>
            <a:off x="3135273" y="4199811"/>
            <a:ext cx="1867257" cy="34837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94"/>
              </a:lnSpc>
              <a:buNone/>
            </a:pPr>
            <a:r>
              <a:rPr lang="en-US" sz="1559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Способность анализировать информацию, выявлять проблемы и находить нетривиальные решения - ключевой навык для ИТ-специалиста.</a:t>
            </a:r>
            <a:endParaRPr lang="en-US" sz="1559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9472" y="2797850"/>
            <a:ext cx="466725" cy="46672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299472" y="3462457"/>
            <a:ext cx="1867257" cy="3093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36"/>
              </a:lnSpc>
              <a:buNone/>
            </a:pPr>
            <a:r>
              <a:rPr lang="en-US" sz="1949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Креативность</a:t>
            </a:r>
            <a:endParaRPr lang="en-US" sz="1949" dirty="0"/>
          </a:p>
        </p:txBody>
      </p:sp>
      <p:sp>
        <p:nvSpPr>
          <p:cNvPr id="10" name="Text 5"/>
          <p:cNvSpPr/>
          <p:nvPr/>
        </p:nvSpPr>
        <p:spPr>
          <a:xfrm>
            <a:off x="5299472" y="3890486"/>
            <a:ext cx="1867257" cy="31670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94"/>
              </a:lnSpc>
              <a:buNone/>
            </a:pPr>
            <a:r>
              <a:rPr lang="en-US" sz="1559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Инновационный подход и умение нестандартно мыслить помогают ИТ-специалистам разрабатывать уникальные продукты и улучшать существующие.</a:t>
            </a:r>
            <a:endParaRPr lang="en-US" sz="1559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3671" y="2797850"/>
            <a:ext cx="466725" cy="46672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63671" y="3462457"/>
            <a:ext cx="1867257" cy="3093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36"/>
              </a:lnSpc>
              <a:buNone/>
            </a:pPr>
            <a:r>
              <a:rPr lang="en-US" sz="1949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Адаптивность</a:t>
            </a:r>
            <a:endParaRPr lang="en-US" sz="1949" dirty="0"/>
          </a:p>
        </p:txBody>
      </p:sp>
      <p:sp>
        <p:nvSpPr>
          <p:cNvPr id="13" name="Text 7"/>
          <p:cNvSpPr/>
          <p:nvPr/>
        </p:nvSpPr>
        <p:spPr>
          <a:xfrm>
            <a:off x="7463671" y="3890486"/>
            <a:ext cx="1867257" cy="31670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94"/>
              </a:lnSpc>
              <a:buNone/>
            </a:pPr>
            <a:r>
              <a:rPr lang="en-US" sz="1559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Готовность к постоянному обучению и быстрой перестройке под меняющиеся технологии и требования бизнеса - залог карьерного успеха.</a:t>
            </a:r>
            <a:endParaRPr lang="en-US" sz="1559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27870" y="2797850"/>
            <a:ext cx="466725" cy="466725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9627870" y="3462457"/>
            <a:ext cx="1867257" cy="6186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36"/>
              </a:lnSpc>
              <a:buNone/>
            </a:pPr>
            <a:r>
              <a:rPr lang="en-US" sz="1949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Коммуникативность</a:t>
            </a:r>
            <a:endParaRPr lang="en-US" sz="1949" dirty="0"/>
          </a:p>
        </p:txBody>
      </p:sp>
      <p:sp>
        <p:nvSpPr>
          <p:cNvPr id="16" name="Text 9"/>
          <p:cNvSpPr/>
          <p:nvPr/>
        </p:nvSpPr>
        <p:spPr>
          <a:xfrm>
            <a:off x="9627870" y="4199811"/>
            <a:ext cx="1867257" cy="34837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94"/>
              </a:lnSpc>
              <a:buNone/>
            </a:pPr>
            <a:r>
              <a:rPr lang="en-US" sz="1559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Умение эффективно взаимодействовать с коллегами, клиентами и заказчиками помогает ИТ-специалистам реализовывать проекты на высоком уровне.</a:t>
            </a:r>
            <a:endParaRPr lang="en-US" sz="1559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push dir="u"/>
      </p:transition>
    </mc:Choice>
    <mc:Fallback>
      <p:transition spd="slow"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624376" y="1360051"/>
            <a:ext cx="9381649" cy="2083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Data Science: что это, чем занимаются, необходимые знания и навыки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624376" y="3776424"/>
            <a:ext cx="938164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Data Science – это междисциплинарное направление, сочетающее статистику, математику и компьютерные науки. Специалисты в этой области занимаются сбором, анализом и интерпретацией больших массивов данных с целью извлечения полезной информации, которая поможет улучшить бизнес-показатели и принимать обоснованные решения.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2624376" y="5447943"/>
            <a:ext cx="938164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Для работы в Data Science необходимы знания в области машинного обучения, математической статистики, программирования на языках Python и R, а также навыки визуализации данных и работы с базами данных. Ценными будут также умения критического мышления, решения нестандартных задач и коммуникативные навыки.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push dir="u"/>
      </p:transition>
    </mc:Choice>
    <mc:Fallback>
      <p:transition spd="slow"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928938" y="572453"/>
            <a:ext cx="8772525" cy="19477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112"/>
              </a:lnSpc>
              <a:buNone/>
            </a:pPr>
            <a:r>
              <a:rPr lang="en-US" sz="409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Кибербезопасность (Белый Хакер): роль, обязанности, требования к специалистам</a:t>
            </a:r>
            <a:endParaRPr lang="en-US" sz="4090" dirty="0"/>
          </a:p>
        </p:txBody>
      </p:sp>
      <p:sp>
        <p:nvSpPr>
          <p:cNvPr id="5" name="Text 2"/>
          <p:cNvSpPr/>
          <p:nvPr/>
        </p:nvSpPr>
        <p:spPr>
          <a:xfrm>
            <a:off x="2928938" y="2935724"/>
            <a:ext cx="8772525" cy="13296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18"/>
              </a:lnSpc>
              <a:buNone/>
            </a:pPr>
            <a:r>
              <a:rPr lang="en-US" sz="1636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Белые хакеры – это специалисты по кибербезопасности, которые играют важную роль в защите информационных систем и предотвращении взломов. Они занимаются выявлением уязвимостей, тестированием систем на проникновение, а также разработкой и внедрением эффективных мер безопасности.</a:t>
            </a:r>
            <a:endParaRPr lang="en-US" sz="1636" dirty="0"/>
          </a:p>
        </p:txBody>
      </p:sp>
      <p:sp>
        <p:nvSpPr>
          <p:cNvPr id="6" name="Text 3"/>
          <p:cNvSpPr/>
          <p:nvPr/>
        </p:nvSpPr>
        <p:spPr>
          <a:xfrm>
            <a:off x="3261360" y="4499134"/>
            <a:ext cx="8440103" cy="9972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618"/>
              </a:lnSpc>
              <a:buSzPct val="100000"/>
              <a:buFont typeface="+mj-lt"/>
              <a:buAutoNum type="arabicPeriod"/>
            </a:pPr>
            <a:r>
              <a:rPr lang="en-US" sz="1636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Основные обязанности белого хакера: </a:t>
            </a:r>
            <a:r>
              <a:rPr lang="en-US" sz="1636" b="1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анализ информационной безопасности</a:t>
            </a:r>
            <a:r>
              <a:rPr lang="en-US" sz="1636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, </a:t>
            </a:r>
            <a:r>
              <a:rPr lang="en-US" sz="1636" b="1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проведение этичных хакерских атак</a:t>
            </a:r>
            <a:r>
              <a:rPr lang="en-US" sz="1636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, </a:t>
            </a:r>
            <a:r>
              <a:rPr lang="en-US" sz="1636" b="1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мониторинг угроз</a:t>
            </a:r>
            <a:r>
              <a:rPr lang="en-US" sz="1636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 и </a:t>
            </a:r>
            <a:r>
              <a:rPr lang="en-US" sz="1636" b="1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разработка защитных мер</a:t>
            </a:r>
            <a:r>
              <a:rPr lang="en-US" sz="1636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.</a:t>
            </a:r>
            <a:endParaRPr lang="en-US" sz="1636" dirty="0"/>
          </a:p>
        </p:txBody>
      </p:sp>
      <p:sp>
        <p:nvSpPr>
          <p:cNvPr id="7" name="Text 4"/>
          <p:cNvSpPr/>
          <p:nvPr/>
        </p:nvSpPr>
        <p:spPr>
          <a:xfrm>
            <a:off x="3261360" y="5579507"/>
            <a:ext cx="8440103" cy="9972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618"/>
              </a:lnSpc>
              <a:buSzPct val="100000"/>
              <a:buFont typeface="+mj-lt"/>
              <a:buAutoNum type="arabicPeriod" startAt="2"/>
            </a:pPr>
            <a:r>
              <a:rPr lang="en-US" sz="1636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Для работы в этой области необходимы глубокие </a:t>
            </a:r>
            <a:r>
              <a:rPr lang="en-US" sz="1636" b="1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знания в области информационных технологий</a:t>
            </a:r>
            <a:r>
              <a:rPr lang="en-US" sz="1636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, </a:t>
            </a:r>
            <a:r>
              <a:rPr lang="en-US" sz="1636" b="1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опыт программирования</a:t>
            </a:r>
            <a:r>
              <a:rPr lang="en-US" sz="1636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, </a:t>
            </a:r>
            <a:r>
              <a:rPr lang="en-US" sz="1636" b="1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понимание методов взлома</a:t>
            </a:r>
            <a:r>
              <a:rPr lang="en-US" sz="1636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 и </a:t>
            </a:r>
            <a:r>
              <a:rPr lang="en-US" sz="1636" b="1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навыки социальной инженерии</a:t>
            </a:r>
            <a:r>
              <a:rPr lang="en-US" sz="1636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.</a:t>
            </a:r>
            <a:endParaRPr lang="en-US" sz="1636" dirty="0"/>
          </a:p>
        </p:txBody>
      </p:sp>
      <p:sp>
        <p:nvSpPr>
          <p:cNvPr id="8" name="Text 5"/>
          <p:cNvSpPr/>
          <p:nvPr/>
        </p:nvSpPr>
        <p:spPr>
          <a:xfrm>
            <a:off x="3261360" y="6659880"/>
            <a:ext cx="8440103" cy="9972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618"/>
              </a:lnSpc>
              <a:buSzPct val="100000"/>
              <a:buFont typeface="+mj-lt"/>
              <a:buAutoNum type="arabicPeriod" startAt="3"/>
            </a:pPr>
            <a:r>
              <a:rPr lang="en-US" sz="1636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Ценными качествами белого хакера являются </a:t>
            </a:r>
            <a:r>
              <a:rPr lang="en-US" sz="1636" b="1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логическое мышление</a:t>
            </a:r>
            <a:r>
              <a:rPr lang="en-US" sz="1636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, </a:t>
            </a:r>
            <a:r>
              <a:rPr lang="en-US" sz="1636" b="1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внимательность к деталям</a:t>
            </a:r>
            <a:r>
              <a:rPr lang="en-US" sz="1636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, </a:t>
            </a:r>
            <a:r>
              <a:rPr lang="en-US" sz="1636" b="1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креативность</a:t>
            </a:r>
            <a:r>
              <a:rPr lang="en-US" sz="1636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 и </a:t>
            </a:r>
            <a:r>
              <a:rPr lang="en-US" sz="1636" b="1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постоянное стремление к обучению</a:t>
            </a:r>
            <a:r>
              <a:rPr lang="en-US" sz="1636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.</a:t>
            </a:r>
            <a:endParaRPr lang="en-US" sz="1636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push dir="u"/>
      </p:transition>
    </mc:Choice>
    <mc:Fallback>
      <p:transition spd="slow"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38756" y="872252"/>
            <a:ext cx="7639288" cy="18809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937"/>
              </a:lnSpc>
              <a:buNone/>
            </a:pPr>
            <a:r>
              <a:rPr lang="en-US" sz="395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Backend-разработка: суть работы, востребованные технологии, перспективы</a:t>
            </a:r>
            <a:endParaRPr lang="en-US" sz="3950" dirty="0"/>
          </a:p>
        </p:txBody>
      </p:sp>
      <p:sp>
        <p:nvSpPr>
          <p:cNvPr id="6" name="Text 2"/>
          <p:cNvSpPr/>
          <p:nvPr/>
        </p:nvSpPr>
        <p:spPr>
          <a:xfrm>
            <a:off x="6238756" y="3054072"/>
            <a:ext cx="7639288" cy="12839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28"/>
              </a:lnSpc>
              <a:buNone/>
            </a:pPr>
            <a:r>
              <a:rPr lang="en-US" sz="158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Backend-разработчики отвечают за создание и обслуживание серверных компонентов веб-приложений и API. Они отвечают за обработку данных, взаимодействие с базами данных, реализацию бизнес-логики и обеспечение безопасности и производительности.</a:t>
            </a:r>
            <a:endParaRPr lang="en-US" sz="1580" dirty="0"/>
          </a:p>
        </p:txBody>
      </p:sp>
      <p:sp>
        <p:nvSpPr>
          <p:cNvPr id="7" name="Text 3"/>
          <p:cNvSpPr/>
          <p:nvPr/>
        </p:nvSpPr>
        <p:spPr>
          <a:xfrm>
            <a:off x="6238756" y="4563666"/>
            <a:ext cx="7639288" cy="16049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28"/>
              </a:lnSpc>
              <a:buNone/>
            </a:pPr>
            <a:r>
              <a:rPr lang="en-US" sz="158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Наиболее востребованные технологии в Backend-разработке - это языки программирования Java, Python, Node.js, а также фреймворки и платформы, такие как Spring, Django, Ruby on Rails. Специалисты в этой области должны иметь глубокие знания в области архитектуры программного обеспечения, концепций ООП, систем управления базами данных и методов безопасной разработки.</a:t>
            </a:r>
            <a:endParaRPr lang="en-US" sz="1580" dirty="0"/>
          </a:p>
        </p:txBody>
      </p:sp>
      <p:sp>
        <p:nvSpPr>
          <p:cNvPr id="8" name="Text 4"/>
          <p:cNvSpPr/>
          <p:nvPr/>
        </p:nvSpPr>
        <p:spPr>
          <a:xfrm>
            <a:off x="6238756" y="6394252"/>
            <a:ext cx="7639288" cy="9629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28"/>
              </a:lnSpc>
              <a:buNone/>
            </a:pPr>
            <a:r>
              <a:rPr lang="en-US" sz="158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Благодаря росту спроса на цифровые услуги и приложения, Backend-разработчики пользуются высоким спросом на рынке труда и могут рассчитывать на стабильный карьерный рост и конкурентные зарплаты.</a:t>
            </a:r>
            <a:endParaRPr lang="en-US" sz="158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push dir="u"/>
      </p:transition>
    </mc:Choice>
    <mc:Fallback>
      <p:transition spd="slow"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338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3029069" y="558284"/>
            <a:ext cx="8572143" cy="12687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996"/>
              </a:lnSpc>
              <a:buNone/>
            </a:pPr>
            <a:r>
              <a:rPr lang="en-US" sz="399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Другие актуальные профессии в ИТ: примеры и особенности</a:t>
            </a:r>
            <a:endParaRPr lang="en-US" sz="3997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9069" y="2233017"/>
            <a:ext cx="1914644" cy="118324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3029069" y="3669982"/>
            <a:ext cx="1914644" cy="6341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98"/>
              </a:lnSpc>
              <a:buNone/>
            </a:pPr>
            <a:r>
              <a:rPr lang="en-US" sz="1998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Веб-разработка</a:t>
            </a:r>
            <a:endParaRPr lang="en-US" sz="1998" dirty="0"/>
          </a:p>
        </p:txBody>
      </p:sp>
      <p:sp>
        <p:nvSpPr>
          <p:cNvPr id="7" name="Text 3"/>
          <p:cNvSpPr/>
          <p:nvPr/>
        </p:nvSpPr>
        <p:spPr>
          <a:xfrm>
            <a:off x="3029069" y="4425910"/>
            <a:ext cx="1914644" cy="25984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58"/>
              </a:lnSpc>
              <a:buNone/>
            </a:pPr>
            <a:r>
              <a:rPr lang="en-US" sz="1599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Создание и поддержка веб-сайтов и приложений. Требуются знания HTML, CSS, JavaScript, фреймворков и CMS.</a:t>
            </a:r>
            <a:endParaRPr lang="en-US" sz="1599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8156" y="2233017"/>
            <a:ext cx="1914763" cy="11833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248156" y="3670102"/>
            <a:ext cx="1914763" cy="6341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98"/>
              </a:lnSpc>
              <a:buNone/>
            </a:pPr>
            <a:r>
              <a:rPr lang="en-US" sz="1998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Мобильная разработка</a:t>
            </a:r>
            <a:endParaRPr lang="en-US" sz="1998" dirty="0"/>
          </a:p>
        </p:txBody>
      </p:sp>
      <p:sp>
        <p:nvSpPr>
          <p:cNvPr id="10" name="Text 5"/>
          <p:cNvSpPr/>
          <p:nvPr/>
        </p:nvSpPr>
        <p:spPr>
          <a:xfrm>
            <a:off x="5248156" y="4426029"/>
            <a:ext cx="1914763" cy="32480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58"/>
              </a:lnSpc>
              <a:buNone/>
            </a:pPr>
            <a:r>
              <a:rPr lang="en-US" sz="1599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Разработка приложений для Android, iOS и других мобильных платформ. Необходимы навыки программирования и опыт работы с SDK.</a:t>
            </a:r>
            <a:endParaRPr lang="en-US" sz="1599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7362" y="2233017"/>
            <a:ext cx="1914644" cy="118324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67362" y="3669982"/>
            <a:ext cx="1914644" cy="6341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98"/>
              </a:lnSpc>
              <a:buNone/>
            </a:pPr>
            <a:r>
              <a:rPr lang="en-US" sz="1998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DevOps-инженерия</a:t>
            </a:r>
            <a:endParaRPr lang="en-US" sz="1998" dirty="0"/>
          </a:p>
        </p:txBody>
      </p:sp>
      <p:sp>
        <p:nvSpPr>
          <p:cNvPr id="13" name="Text 7"/>
          <p:cNvSpPr/>
          <p:nvPr/>
        </p:nvSpPr>
        <p:spPr>
          <a:xfrm>
            <a:off x="7467362" y="4425910"/>
            <a:ext cx="1914644" cy="32480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58"/>
              </a:lnSpc>
              <a:buNone/>
            </a:pPr>
            <a:r>
              <a:rPr lang="en-US" sz="1599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Объединение разработки программного обеспечения и управления ИТ-инфраструктурой. Развитие автоматизации и эффективных процессов.</a:t>
            </a:r>
            <a:endParaRPr lang="en-US" sz="1599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86449" y="2233017"/>
            <a:ext cx="1914763" cy="1183362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9686449" y="3670102"/>
            <a:ext cx="1914763" cy="9511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98"/>
              </a:lnSpc>
              <a:buNone/>
            </a:pPr>
            <a:r>
              <a:rPr lang="en-US" sz="1998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Сетевое администрирование</a:t>
            </a:r>
            <a:endParaRPr lang="en-US" sz="1998" dirty="0"/>
          </a:p>
        </p:txBody>
      </p:sp>
      <p:sp>
        <p:nvSpPr>
          <p:cNvPr id="16" name="Text 9"/>
          <p:cNvSpPr/>
          <p:nvPr/>
        </p:nvSpPr>
        <p:spPr>
          <a:xfrm>
            <a:off x="9686449" y="4743093"/>
            <a:ext cx="1914763" cy="29232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58"/>
              </a:lnSpc>
              <a:buNone/>
            </a:pPr>
            <a:r>
              <a:rPr lang="en-US" sz="1599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Настройка, обслуживание и оптимизация компьютерных сетей. Требуются знания протоколов, оборудования и систем безопасности.</a:t>
            </a:r>
            <a:endParaRPr lang="en-US" sz="1599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push dir="u"/>
      </p:transition>
    </mc:Choice>
    <mc:Fallback>
      <p:transition spd="slow">
        <p:push dir="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3332440" y="519470"/>
            <a:ext cx="7965519" cy="17684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642"/>
              </a:lnSpc>
              <a:buNone/>
            </a:pPr>
            <a:r>
              <a:rPr lang="en-US" sz="371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Что нужно знать и уметь, чтобы устроиться в ведущие ИТ-компании</a:t>
            </a:r>
            <a:endParaRPr lang="en-US" sz="3714" dirty="0"/>
          </a:p>
        </p:txBody>
      </p:sp>
      <p:sp>
        <p:nvSpPr>
          <p:cNvPr id="5" name="Shape 2"/>
          <p:cNvSpPr/>
          <p:nvPr/>
        </p:nvSpPr>
        <p:spPr>
          <a:xfrm>
            <a:off x="3332440" y="2812494"/>
            <a:ext cx="424458" cy="424458"/>
          </a:xfrm>
          <a:prstGeom prst="roundRect">
            <a:avLst>
              <a:gd name="adj" fmla="val 20001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3491746" y="2847856"/>
            <a:ext cx="105847" cy="3537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85"/>
              </a:lnSpc>
              <a:buNone/>
            </a:pPr>
            <a:r>
              <a:rPr lang="en-US" sz="2228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228" dirty="0"/>
          </a:p>
        </p:txBody>
      </p:sp>
      <p:sp>
        <p:nvSpPr>
          <p:cNvPr id="7" name="Text 4"/>
          <p:cNvSpPr/>
          <p:nvPr/>
        </p:nvSpPr>
        <p:spPr>
          <a:xfrm>
            <a:off x="3945493" y="2877383"/>
            <a:ext cx="3275409" cy="58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21"/>
              </a:lnSpc>
              <a:buNone/>
            </a:pPr>
            <a:r>
              <a:rPr lang="en-US" sz="185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Крепкие технические знания</a:t>
            </a:r>
            <a:endParaRPr lang="en-US" sz="1857" dirty="0"/>
          </a:p>
        </p:txBody>
      </p:sp>
      <p:sp>
        <p:nvSpPr>
          <p:cNvPr id="8" name="Text 5"/>
          <p:cNvSpPr/>
          <p:nvPr/>
        </p:nvSpPr>
        <p:spPr>
          <a:xfrm>
            <a:off x="3945493" y="3580090"/>
            <a:ext cx="3275409" cy="18116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77"/>
              </a:lnSpc>
              <a:buNone/>
            </a:pPr>
            <a:r>
              <a:rPr lang="en-US" sz="1486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Глубокое понимание предметной области, владение востребованными языками программирования и технологиями являются ключевыми требованиями для работы в топ ИТ-компаниях.</a:t>
            </a:r>
            <a:endParaRPr lang="en-US" sz="1486" dirty="0"/>
          </a:p>
        </p:txBody>
      </p:sp>
      <p:sp>
        <p:nvSpPr>
          <p:cNvPr id="9" name="Shape 6"/>
          <p:cNvSpPr/>
          <p:nvPr/>
        </p:nvSpPr>
        <p:spPr>
          <a:xfrm>
            <a:off x="7409498" y="2812494"/>
            <a:ext cx="424458" cy="424458"/>
          </a:xfrm>
          <a:prstGeom prst="roundRect">
            <a:avLst>
              <a:gd name="adj" fmla="val 20001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38918" y="2847856"/>
            <a:ext cx="165497" cy="3537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85"/>
              </a:lnSpc>
              <a:buNone/>
            </a:pPr>
            <a:r>
              <a:rPr lang="en-US" sz="2228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228" dirty="0"/>
          </a:p>
        </p:txBody>
      </p:sp>
      <p:sp>
        <p:nvSpPr>
          <p:cNvPr id="11" name="Text 8"/>
          <p:cNvSpPr/>
          <p:nvPr/>
        </p:nvSpPr>
        <p:spPr>
          <a:xfrm>
            <a:off x="8022550" y="2877383"/>
            <a:ext cx="3275409" cy="58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21"/>
              </a:lnSpc>
              <a:buNone/>
            </a:pPr>
            <a:r>
              <a:rPr lang="en-US" sz="185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Опыт практической разработки</a:t>
            </a:r>
            <a:endParaRPr lang="en-US" sz="1857" dirty="0"/>
          </a:p>
        </p:txBody>
      </p:sp>
      <p:sp>
        <p:nvSpPr>
          <p:cNvPr id="12" name="Text 9"/>
          <p:cNvSpPr/>
          <p:nvPr/>
        </p:nvSpPr>
        <p:spPr>
          <a:xfrm>
            <a:off x="8022550" y="3580090"/>
            <a:ext cx="3275409" cy="12077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77"/>
              </a:lnSpc>
              <a:buNone/>
            </a:pPr>
            <a:r>
              <a:rPr lang="en-US" sz="1486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Наличие портфолио реализованных проектов и демонстрация своих навыков на собеседовании помогут выделиться среди конкурентов.</a:t>
            </a:r>
            <a:endParaRPr lang="en-US" sz="1486" dirty="0"/>
          </a:p>
        </p:txBody>
      </p:sp>
      <p:sp>
        <p:nvSpPr>
          <p:cNvPr id="13" name="Shape 10"/>
          <p:cNvSpPr/>
          <p:nvPr/>
        </p:nvSpPr>
        <p:spPr>
          <a:xfrm>
            <a:off x="3332440" y="5727621"/>
            <a:ext cx="424458" cy="424458"/>
          </a:xfrm>
          <a:prstGeom prst="roundRect">
            <a:avLst>
              <a:gd name="adj" fmla="val 20001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3462576" y="5762982"/>
            <a:ext cx="164187" cy="3537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85"/>
              </a:lnSpc>
              <a:buNone/>
            </a:pPr>
            <a:r>
              <a:rPr lang="en-US" sz="2228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2228" dirty="0"/>
          </a:p>
        </p:txBody>
      </p:sp>
      <p:sp>
        <p:nvSpPr>
          <p:cNvPr id="15" name="Text 12"/>
          <p:cNvSpPr/>
          <p:nvPr/>
        </p:nvSpPr>
        <p:spPr>
          <a:xfrm>
            <a:off x="3945493" y="5792510"/>
            <a:ext cx="3094792" cy="294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21"/>
              </a:lnSpc>
              <a:buNone/>
            </a:pPr>
            <a:r>
              <a:rPr lang="en-US" sz="185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Развитые "гибкие" навыки</a:t>
            </a:r>
            <a:endParaRPr lang="en-US" sz="1857" dirty="0"/>
          </a:p>
        </p:txBody>
      </p:sp>
      <p:sp>
        <p:nvSpPr>
          <p:cNvPr id="16" name="Text 13"/>
          <p:cNvSpPr/>
          <p:nvPr/>
        </p:nvSpPr>
        <p:spPr>
          <a:xfrm>
            <a:off x="3945493" y="6200418"/>
            <a:ext cx="3275409" cy="15097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77"/>
              </a:lnSpc>
              <a:buNone/>
            </a:pPr>
            <a:r>
              <a:rPr lang="en-US" sz="1486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Умение работать в команде, критически мыслить, творчески подходить к решению задач и эффективно коммуницировать высоко ценятся работодателями.</a:t>
            </a:r>
            <a:endParaRPr lang="en-US" sz="1486" dirty="0"/>
          </a:p>
        </p:txBody>
      </p:sp>
      <p:sp>
        <p:nvSpPr>
          <p:cNvPr id="17" name="Shape 14"/>
          <p:cNvSpPr/>
          <p:nvPr/>
        </p:nvSpPr>
        <p:spPr>
          <a:xfrm>
            <a:off x="7409498" y="5727621"/>
            <a:ext cx="424458" cy="424458"/>
          </a:xfrm>
          <a:prstGeom prst="roundRect">
            <a:avLst>
              <a:gd name="adj" fmla="val 20001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535585" y="5762982"/>
            <a:ext cx="172283" cy="3537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85"/>
              </a:lnSpc>
              <a:buNone/>
            </a:pPr>
            <a:r>
              <a:rPr lang="en-US" sz="2228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4</a:t>
            </a:r>
            <a:endParaRPr lang="en-US" sz="2228" dirty="0"/>
          </a:p>
        </p:txBody>
      </p:sp>
      <p:sp>
        <p:nvSpPr>
          <p:cNvPr id="19" name="Text 16"/>
          <p:cNvSpPr/>
          <p:nvPr/>
        </p:nvSpPr>
        <p:spPr>
          <a:xfrm>
            <a:off x="8022550" y="5792510"/>
            <a:ext cx="3132773" cy="294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21"/>
              </a:lnSpc>
              <a:buNone/>
            </a:pPr>
            <a:r>
              <a:rPr lang="en-US" sz="185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Постоянное самообучение</a:t>
            </a:r>
            <a:endParaRPr lang="en-US" sz="1857" dirty="0"/>
          </a:p>
        </p:txBody>
      </p:sp>
      <p:sp>
        <p:nvSpPr>
          <p:cNvPr id="20" name="Text 17"/>
          <p:cNvSpPr/>
          <p:nvPr/>
        </p:nvSpPr>
        <p:spPr>
          <a:xfrm>
            <a:off x="8022550" y="6200418"/>
            <a:ext cx="3275409" cy="15097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77"/>
              </a:lnSpc>
              <a:buNone/>
            </a:pPr>
            <a:r>
              <a:rPr lang="en-US" sz="1486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Отслеживание трендов, освоение новых технологий и методик разработки демонстрируют мотивацию и стремление к развитию.</a:t>
            </a:r>
            <a:endParaRPr lang="en-US" sz="1486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push dir="u"/>
      </p:transition>
    </mc:Choice>
    <mc:Fallback>
      <p:transition spd="slow"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48420" y="501015"/>
            <a:ext cx="7675959" cy="17041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473"/>
              </a:lnSpc>
              <a:buNone/>
            </a:pPr>
            <a:r>
              <a:rPr lang="en-US" sz="3579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Образование и сертификация для успешного карьерного старта</a:t>
            </a:r>
            <a:endParaRPr lang="en-US" sz="3579" dirty="0"/>
          </a:p>
        </p:txBody>
      </p:sp>
      <p:sp>
        <p:nvSpPr>
          <p:cNvPr id="6" name="Shape 2"/>
          <p:cNvSpPr/>
          <p:nvPr/>
        </p:nvSpPr>
        <p:spPr>
          <a:xfrm>
            <a:off x="1902976" y="2477810"/>
            <a:ext cx="36314" cy="5250775"/>
          </a:xfrm>
          <a:prstGeom prst="roundRect">
            <a:avLst>
              <a:gd name="adj" fmla="val 225284"/>
            </a:avLst>
          </a:prstGeom>
          <a:solidFill>
            <a:srgbClr val="6D4562"/>
          </a:solidFill>
          <a:ln/>
        </p:spPr>
      </p:sp>
      <p:sp>
        <p:nvSpPr>
          <p:cNvPr id="7" name="Shape 3"/>
          <p:cNvSpPr/>
          <p:nvPr/>
        </p:nvSpPr>
        <p:spPr>
          <a:xfrm>
            <a:off x="2125563" y="2806005"/>
            <a:ext cx="636270" cy="36314"/>
          </a:xfrm>
          <a:prstGeom prst="roundRect">
            <a:avLst>
              <a:gd name="adj" fmla="val 225284"/>
            </a:avLst>
          </a:prstGeom>
          <a:solidFill>
            <a:srgbClr val="6D4562"/>
          </a:solidFill>
          <a:ln/>
        </p:spPr>
      </p:sp>
      <p:sp>
        <p:nvSpPr>
          <p:cNvPr id="8" name="Shape 4"/>
          <p:cNvSpPr/>
          <p:nvPr/>
        </p:nvSpPr>
        <p:spPr>
          <a:xfrm>
            <a:off x="1716584" y="2619732"/>
            <a:ext cx="408980" cy="408980"/>
          </a:xfrm>
          <a:prstGeom prst="roundRect">
            <a:avLst>
              <a:gd name="adj" fmla="val 20003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870055" y="2653784"/>
            <a:ext cx="102037" cy="3407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84"/>
              </a:lnSpc>
              <a:buNone/>
            </a:pPr>
            <a:r>
              <a:rPr lang="en-US" sz="214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147" dirty="0"/>
          </a:p>
        </p:txBody>
      </p:sp>
      <p:sp>
        <p:nvSpPr>
          <p:cNvPr id="10" name="Text 6"/>
          <p:cNvSpPr/>
          <p:nvPr/>
        </p:nvSpPr>
        <p:spPr>
          <a:xfrm>
            <a:off x="2920960" y="2659499"/>
            <a:ext cx="2484120" cy="2840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7"/>
              </a:lnSpc>
              <a:buNone/>
            </a:pPr>
            <a:r>
              <a:rPr lang="en-US" sz="1789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Базовое Образование</a:t>
            </a:r>
            <a:endParaRPr lang="en-US" sz="1789" dirty="0"/>
          </a:p>
        </p:txBody>
      </p:sp>
      <p:sp>
        <p:nvSpPr>
          <p:cNvPr id="11" name="Text 7"/>
          <p:cNvSpPr/>
          <p:nvPr/>
        </p:nvSpPr>
        <p:spPr>
          <a:xfrm>
            <a:off x="2920960" y="3052643"/>
            <a:ext cx="6403419" cy="8726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90"/>
              </a:lnSpc>
              <a:buNone/>
            </a:pPr>
            <a:r>
              <a:rPr lang="en-US" sz="1431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Получение высшего образования в области информационных технологий, математики или смежных дисциплин закладывает фундамент для дальнейшего развития карьеры.</a:t>
            </a:r>
            <a:endParaRPr lang="en-US" sz="1431" dirty="0"/>
          </a:p>
        </p:txBody>
      </p:sp>
      <p:sp>
        <p:nvSpPr>
          <p:cNvPr id="12" name="Shape 8"/>
          <p:cNvSpPr/>
          <p:nvPr/>
        </p:nvSpPr>
        <p:spPr>
          <a:xfrm>
            <a:off x="2125563" y="4616827"/>
            <a:ext cx="636270" cy="36314"/>
          </a:xfrm>
          <a:prstGeom prst="roundRect">
            <a:avLst>
              <a:gd name="adj" fmla="val 225284"/>
            </a:avLst>
          </a:prstGeom>
          <a:solidFill>
            <a:srgbClr val="6D4562"/>
          </a:solidFill>
          <a:ln/>
        </p:spPr>
      </p:sp>
      <p:sp>
        <p:nvSpPr>
          <p:cNvPr id="13" name="Shape 9"/>
          <p:cNvSpPr/>
          <p:nvPr/>
        </p:nvSpPr>
        <p:spPr>
          <a:xfrm>
            <a:off x="1716584" y="4430554"/>
            <a:ext cx="408980" cy="408980"/>
          </a:xfrm>
          <a:prstGeom prst="roundRect">
            <a:avLst>
              <a:gd name="adj" fmla="val 20003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841242" y="4464606"/>
            <a:ext cx="159544" cy="3407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84"/>
              </a:lnSpc>
              <a:buNone/>
            </a:pPr>
            <a:r>
              <a:rPr lang="en-US" sz="214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147" dirty="0"/>
          </a:p>
        </p:txBody>
      </p:sp>
      <p:sp>
        <p:nvSpPr>
          <p:cNvPr id="15" name="Text 11"/>
          <p:cNvSpPr/>
          <p:nvPr/>
        </p:nvSpPr>
        <p:spPr>
          <a:xfrm>
            <a:off x="2920960" y="4470321"/>
            <a:ext cx="2909649" cy="2840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7"/>
              </a:lnSpc>
              <a:buNone/>
            </a:pPr>
            <a:r>
              <a:rPr lang="en-US" sz="1789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Практическая Подготовка</a:t>
            </a:r>
            <a:endParaRPr lang="en-US" sz="1789" dirty="0"/>
          </a:p>
        </p:txBody>
      </p:sp>
      <p:sp>
        <p:nvSpPr>
          <p:cNvPr id="16" name="Text 12"/>
          <p:cNvSpPr/>
          <p:nvPr/>
        </p:nvSpPr>
        <p:spPr>
          <a:xfrm>
            <a:off x="2920960" y="4863465"/>
            <a:ext cx="6403419" cy="8726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90"/>
              </a:lnSpc>
              <a:buNone/>
            </a:pPr>
            <a:r>
              <a:rPr lang="en-US" sz="1431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Прохождение стажировок, участие в студенческих проектах и волонтерская работа помогают приобрести практический опыт и применить теоретические знания на практике.</a:t>
            </a:r>
            <a:endParaRPr lang="en-US" sz="1431" dirty="0"/>
          </a:p>
        </p:txBody>
      </p:sp>
      <p:sp>
        <p:nvSpPr>
          <p:cNvPr id="17" name="Shape 13"/>
          <p:cNvSpPr/>
          <p:nvPr/>
        </p:nvSpPr>
        <p:spPr>
          <a:xfrm>
            <a:off x="2125563" y="6427649"/>
            <a:ext cx="636270" cy="36314"/>
          </a:xfrm>
          <a:prstGeom prst="roundRect">
            <a:avLst>
              <a:gd name="adj" fmla="val 225284"/>
            </a:avLst>
          </a:prstGeom>
          <a:solidFill>
            <a:srgbClr val="6D4562"/>
          </a:solidFill>
          <a:ln/>
        </p:spPr>
      </p:sp>
      <p:sp>
        <p:nvSpPr>
          <p:cNvPr id="18" name="Shape 14"/>
          <p:cNvSpPr/>
          <p:nvPr/>
        </p:nvSpPr>
        <p:spPr>
          <a:xfrm>
            <a:off x="1716584" y="6241375"/>
            <a:ext cx="408980" cy="408980"/>
          </a:xfrm>
          <a:prstGeom prst="roundRect">
            <a:avLst>
              <a:gd name="adj" fmla="val 20003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841956" y="6275427"/>
            <a:ext cx="158115" cy="3407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84"/>
              </a:lnSpc>
              <a:buNone/>
            </a:pPr>
            <a:r>
              <a:rPr lang="en-US" sz="214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2147" dirty="0"/>
          </a:p>
        </p:txBody>
      </p:sp>
      <p:sp>
        <p:nvSpPr>
          <p:cNvPr id="20" name="Text 16"/>
          <p:cNvSpPr/>
          <p:nvPr/>
        </p:nvSpPr>
        <p:spPr>
          <a:xfrm>
            <a:off x="2920960" y="6281142"/>
            <a:ext cx="2606635" cy="2840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7"/>
              </a:lnSpc>
              <a:buNone/>
            </a:pPr>
            <a:r>
              <a:rPr lang="en-US" sz="1789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Сертификация и Курсы</a:t>
            </a:r>
            <a:endParaRPr lang="en-US" sz="1789" dirty="0"/>
          </a:p>
        </p:txBody>
      </p:sp>
      <p:sp>
        <p:nvSpPr>
          <p:cNvPr id="21" name="Text 17"/>
          <p:cNvSpPr/>
          <p:nvPr/>
        </p:nvSpPr>
        <p:spPr>
          <a:xfrm>
            <a:off x="2920960" y="6674287"/>
            <a:ext cx="6403419" cy="8726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90"/>
              </a:lnSpc>
              <a:buNone/>
            </a:pPr>
            <a:r>
              <a:rPr lang="en-US" sz="1431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Получение сертификатов от ведущих ИТ-компаний и прохождение специализированных онлайн-курсов демонстрирует профессионализм и готовность к работе в отрасли.</a:t>
            </a:r>
            <a:endParaRPr lang="en-US" sz="143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push dir="u"/>
      </p:transition>
    </mc:Choice>
    <mc:Fallback>
      <p:transition spd="slow"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2381"/>
            <a:ext cx="14630400" cy="8231981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974062" y="565428"/>
            <a:ext cx="8682276" cy="12851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060"/>
              </a:lnSpc>
              <a:buNone/>
            </a:pPr>
            <a:r>
              <a:rPr lang="en-US" sz="4048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Преимущества работы в крупных технологических компаниях</a:t>
            </a:r>
            <a:endParaRPr lang="en-US" sz="4048" dirty="0"/>
          </a:p>
        </p:txBody>
      </p:sp>
      <p:sp>
        <p:nvSpPr>
          <p:cNvPr id="5" name="Text 2"/>
          <p:cNvSpPr/>
          <p:nvPr/>
        </p:nvSpPr>
        <p:spPr>
          <a:xfrm>
            <a:off x="2903357" y="2416017"/>
            <a:ext cx="1935682" cy="9636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30"/>
              </a:lnSpc>
              <a:buNone/>
            </a:pPr>
            <a:r>
              <a:rPr lang="en-US" sz="202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Престижность и Репутация</a:t>
            </a:r>
            <a:endParaRPr lang="en-US" sz="2024" dirty="0"/>
          </a:p>
        </p:txBody>
      </p:sp>
      <p:sp>
        <p:nvSpPr>
          <p:cNvPr id="6" name="Text 3"/>
          <p:cNvSpPr/>
          <p:nvPr/>
        </p:nvSpPr>
        <p:spPr>
          <a:xfrm>
            <a:off x="2974062" y="3533894"/>
            <a:ext cx="1794272" cy="32896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91"/>
              </a:lnSpc>
              <a:buNone/>
            </a:pPr>
            <a:r>
              <a:rPr lang="en-US" sz="1619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Работа в ведущих ИТ-компаниях, таких как Google, Amazon или Microsoft, добавляет вес резюме и открывает новые возможности карьерного роста.</a:t>
            </a:r>
            <a:endParaRPr lang="en-US" sz="1619" dirty="0"/>
          </a:p>
        </p:txBody>
      </p:sp>
      <p:sp>
        <p:nvSpPr>
          <p:cNvPr id="7" name="Text 4"/>
          <p:cNvSpPr/>
          <p:nvPr/>
        </p:nvSpPr>
        <p:spPr>
          <a:xfrm>
            <a:off x="5277683" y="2364581"/>
            <a:ext cx="1794272" cy="9636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30"/>
              </a:lnSpc>
              <a:buNone/>
            </a:pPr>
            <a:r>
              <a:rPr lang="en-US" sz="202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Высокие Зарплаты и Льготы</a:t>
            </a:r>
            <a:endParaRPr lang="en-US" sz="2024" dirty="0"/>
          </a:p>
        </p:txBody>
      </p:sp>
      <p:sp>
        <p:nvSpPr>
          <p:cNvPr id="8" name="Text 5"/>
          <p:cNvSpPr/>
          <p:nvPr/>
        </p:nvSpPr>
        <p:spPr>
          <a:xfrm>
            <a:off x="5277683" y="3533894"/>
            <a:ext cx="1794272" cy="39476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91"/>
              </a:lnSpc>
              <a:buNone/>
            </a:pPr>
            <a:r>
              <a:rPr lang="en-US" sz="1619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Крупные технологические компании предлагают конкурентоспособные оклады, развитые социальные пакеты и дополнительные бонусы для сотрудников.</a:t>
            </a:r>
            <a:endParaRPr lang="en-US" sz="1619" dirty="0"/>
          </a:p>
        </p:txBody>
      </p:sp>
      <p:sp>
        <p:nvSpPr>
          <p:cNvPr id="9" name="Text 6"/>
          <p:cNvSpPr/>
          <p:nvPr/>
        </p:nvSpPr>
        <p:spPr>
          <a:xfrm>
            <a:off x="7581305" y="2364581"/>
            <a:ext cx="1794272" cy="9636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30"/>
              </a:lnSpc>
              <a:buNone/>
            </a:pPr>
            <a:r>
              <a:rPr lang="en-US" sz="202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Передовые Технологии и Инновации</a:t>
            </a:r>
            <a:endParaRPr lang="en-US" sz="2024" dirty="0"/>
          </a:p>
        </p:txBody>
      </p:sp>
      <p:sp>
        <p:nvSpPr>
          <p:cNvPr id="10" name="Text 7"/>
          <p:cNvSpPr/>
          <p:nvPr/>
        </p:nvSpPr>
        <p:spPr>
          <a:xfrm>
            <a:off x="7581305" y="3533894"/>
            <a:ext cx="1794272" cy="361866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91"/>
              </a:lnSpc>
              <a:buNone/>
            </a:pPr>
            <a:r>
              <a:rPr lang="en-US" sz="1619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Работая в инновационном окружении, сотрудники получают доступ к самым современным технологиям и могут участвовать в прорывных проектах.</a:t>
            </a:r>
            <a:endParaRPr lang="en-US" sz="1619" dirty="0"/>
          </a:p>
        </p:txBody>
      </p:sp>
      <p:sp>
        <p:nvSpPr>
          <p:cNvPr id="11" name="Text 8"/>
          <p:cNvSpPr/>
          <p:nvPr/>
        </p:nvSpPr>
        <p:spPr>
          <a:xfrm>
            <a:off x="9884926" y="2364581"/>
            <a:ext cx="1794272" cy="12849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30"/>
              </a:lnSpc>
              <a:buNone/>
            </a:pPr>
            <a:r>
              <a:rPr lang="en-US" sz="202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Возможности Профессионального Развития</a:t>
            </a:r>
            <a:endParaRPr lang="en-US" sz="2024" dirty="0"/>
          </a:p>
        </p:txBody>
      </p:sp>
      <p:sp>
        <p:nvSpPr>
          <p:cNvPr id="12" name="Text 9"/>
          <p:cNvSpPr/>
          <p:nvPr/>
        </p:nvSpPr>
        <p:spPr>
          <a:xfrm>
            <a:off x="9884926" y="3855125"/>
            <a:ext cx="1794272" cy="361866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91"/>
              </a:lnSpc>
              <a:buNone/>
            </a:pPr>
            <a:r>
              <a:rPr lang="en-US" sz="1619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Крупные ИТ-компании предоставляют обширные программы обучения, менторства и поддержки карьерного роста своих сотрудников.</a:t>
            </a:r>
            <a:endParaRPr lang="en-US" sz="1619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push dir="u"/>
      </p:transition>
    </mc:Choice>
    <mc:Fallback>
      <p:transition spd="slow">
        <p:push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3219688" y="533400"/>
            <a:ext cx="8190905" cy="12122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774"/>
              </a:lnSpc>
              <a:buNone/>
            </a:pPr>
            <a:r>
              <a:rPr lang="en-US" sz="3819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Советы по построению карьеры в ИТ-сфере</a:t>
            </a:r>
            <a:endParaRPr lang="en-US" sz="3819" dirty="0"/>
          </a:p>
        </p:txBody>
      </p:sp>
      <p:sp>
        <p:nvSpPr>
          <p:cNvPr id="5" name="Shape 2"/>
          <p:cNvSpPr/>
          <p:nvPr/>
        </p:nvSpPr>
        <p:spPr>
          <a:xfrm>
            <a:off x="3219688" y="2133600"/>
            <a:ext cx="3998476" cy="2684264"/>
          </a:xfrm>
          <a:prstGeom prst="roundRect">
            <a:avLst>
              <a:gd name="adj" fmla="val 3252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3421261" y="2335173"/>
            <a:ext cx="2424946" cy="3031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87"/>
              </a:lnSpc>
              <a:buNone/>
            </a:pPr>
            <a:r>
              <a:rPr lang="en-US" sz="1909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Найдите нишу</a:t>
            </a:r>
            <a:endParaRPr lang="en-US" sz="1909" dirty="0"/>
          </a:p>
        </p:txBody>
      </p:sp>
      <p:sp>
        <p:nvSpPr>
          <p:cNvPr id="7" name="Text 4"/>
          <p:cNvSpPr/>
          <p:nvPr/>
        </p:nvSpPr>
        <p:spPr>
          <a:xfrm>
            <a:off x="3421261" y="2754630"/>
            <a:ext cx="3595330" cy="12411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44"/>
              </a:lnSpc>
              <a:buNone/>
            </a:pPr>
            <a:r>
              <a:rPr lang="en-US" sz="1528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Выберите конкретное направление, в котором вы хотите стать экспертом. Это поможет вам сфокусировать свои усилия и развить ценные навыки.</a:t>
            </a:r>
            <a:endParaRPr lang="en-US" sz="1528" dirty="0"/>
          </a:p>
        </p:txBody>
      </p:sp>
      <p:sp>
        <p:nvSpPr>
          <p:cNvPr id="8" name="Shape 5"/>
          <p:cNvSpPr/>
          <p:nvPr/>
        </p:nvSpPr>
        <p:spPr>
          <a:xfrm>
            <a:off x="7412117" y="2133600"/>
            <a:ext cx="3998476" cy="2684264"/>
          </a:xfrm>
          <a:prstGeom prst="roundRect">
            <a:avLst>
              <a:gd name="adj" fmla="val 3252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13690" y="2335173"/>
            <a:ext cx="3123367" cy="3031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87"/>
              </a:lnSpc>
              <a:buNone/>
            </a:pPr>
            <a:r>
              <a:rPr lang="en-US" sz="1909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Инвестируйте в обучение</a:t>
            </a:r>
            <a:endParaRPr lang="en-US" sz="1909" dirty="0"/>
          </a:p>
        </p:txBody>
      </p:sp>
      <p:sp>
        <p:nvSpPr>
          <p:cNvPr id="10" name="Text 7"/>
          <p:cNvSpPr/>
          <p:nvPr/>
        </p:nvSpPr>
        <p:spPr>
          <a:xfrm>
            <a:off x="7613690" y="2754630"/>
            <a:ext cx="3595330" cy="18616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44"/>
              </a:lnSpc>
              <a:buNone/>
            </a:pPr>
            <a:r>
              <a:rPr lang="en-US" sz="1528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Постоянно повышайте квалификацию, осваивая новые технологии и методики. Посещайте курсы, конференции и онлайн-семинары, чтобы оставаться в курсе последних трендов.</a:t>
            </a:r>
            <a:endParaRPr lang="en-US" sz="1528" dirty="0"/>
          </a:p>
        </p:txBody>
      </p:sp>
      <p:sp>
        <p:nvSpPr>
          <p:cNvPr id="11" name="Shape 8"/>
          <p:cNvSpPr/>
          <p:nvPr/>
        </p:nvSpPr>
        <p:spPr>
          <a:xfrm>
            <a:off x="3219688" y="5011817"/>
            <a:ext cx="3998476" cy="2684264"/>
          </a:xfrm>
          <a:prstGeom prst="roundRect">
            <a:avLst>
              <a:gd name="adj" fmla="val 3252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3421261" y="5213390"/>
            <a:ext cx="2934176" cy="3031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87"/>
              </a:lnSpc>
              <a:buNone/>
            </a:pPr>
            <a:r>
              <a:rPr lang="en-US" sz="1909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Расширяйте сеть связей</a:t>
            </a:r>
            <a:endParaRPr lang="en-US" sz="1909" dirty="0"/>
          </a:p>
        </p:txBody>
      </p:sp>
      <p:sp>
        <p:nvSpPr>
          <p:cNvPr id="13" name="Text 10"/>
          <p:cNvSpPr/>
          <p:nvPr/>
        </p:nvSpPr>
        <p:spPr>
          <a:xfrm>
            <a:off x="3421261" y="5632847"/>
            <a:ext cx="3595330" cy="18616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44"/>
              </a:lnSpc>
              <a:buNone/>
            </a:pPr>
            <a:r>
              <a:rPr lang="en-US" sz="1528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Активно налаживайте профессиональные контакты, как в офлайне, так и в онлайн-сообществах. Это поможет вам находить новые возможности и получать ценные рекомендации.</a:t>
            </a:r>
            <a:endParaRPr lang="en-US" sz="1528" dirty="0"/>
          </a:p>
        </p:txBody>
      </p:sp>
      <p:sp>
        <p:nvSpPr>
          <p:cNvPr id="14" name="Shape 11"/>
          <p:cNvSpPr/>
          <p:nvPr/>
        </p:nvSpPr>
        <p:spPr>
          <a:xfrm>
            <a:off x="7412117" y="5011817"/>
            <a:ext cx="3998476" cy="2684264"/>
          </a:xfrm>
          <a:prstGeom prst="roundRect">
            <a:avLst>
              <a:gd name="adj" fmla="val 3252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13690" y="5213390"/>
            <a:ext cx="3595330" cy="6062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87"/>
              </a:lnSpc>
              <a:buNone/>
            </a:pPr>
            <a:r>
              <a:rPr lang="en-US" sz="1909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Будьте гибкими и адаптивными</a:t>
            </a:r>
            <a:endParaRPr lang="en-US" sz="1909" dirty="0"/>
          </a:p>
        </p:txBody>
      </p:sp>
      <p:sp>
        <p:nvSpPr>
          <p:cNvPr id="16" name="Text 13"/>
          <p:cNvSpPr/>
          <p:nvPr/>
        </p:nvSpPr>
        <p:spPr>
          <a:xfrm>
            <a:off x="7613690" y="5935980"/>
            <a:ext cx="3595330" cy="15513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44"/>
              </a:lnSpc>
              <a:buNone/>
            </a:pPr>
            <a:r>
              <a:rPr lang="en-US" sz="1528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ИТ-индустрия меняется очень быстро, поэтому будьте готовы к постоянному обучению и переквалификации. Развивайте навыки, которые могут пригодиться в разных ролях.</a:t>
            </a:r>
            <a:endParaRPr lang="en-US" sz="1528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push dir="u"/>
      </p:transition>
    </mc:Choice>
    <mc:Fallback>
      <p:transition spd="slow">
        <p:push dir="u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946</Words>
  <Application>Microsoft Office PowerPoint</Application>
  <PresentationFormat>Произвольный</PresentationFormat>
  <Paragraphs>84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Mukta</vt:lpstr>
      <vt:lpstr>Prompt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Владимир Рощупкин</cp:lastModifiedBy>
  <cp:revision>2</cp:revision>
  <dcterms:created xsi:type="dcterms:W3CDTF">2024-05-10T13:42:29Z</dcterms:created>
  <dcterms:modified xsi:type="dcterms:W3CDTF">2024-05-10T13:46:50Z</dcterms:modified>
</cp:coreProperties>
</file>